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2B1D541C-2C97-4E48-A9DC-4531CE582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892" y="1110547"/>
            <a:ext cx="9974578" cy="4985072"/>
          </a:xfrm>
          <a:ln w="57150">
            <a:solidFill>
              <a:srgbClr val="0070C0"/>
            </a:solidFill>
          </a:ln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3200" dirty="0"/>
              <a:t>Elle a mangé.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200" dirty="0">
                <a:sym typeface="Wingdings" panose="05000000000000000000" pitchFamily="2" charset="2"/>
              </a:rPr>
              <a:t>A-t-il sa nouvelle voiture ?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200" dirty="0">
                <a:sym typeface="Wingdings" panose="05000000000000000000" pitchFamily="2" charset="2"/>
              </a:rPr>
              <a:t>Il y a deux oiseaux dans l’arbre.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200" dirty="0">
                <a:sym typeface="Wingdings" panose="05000000000000000000" pitchFamily="2" charset="2"/>
              </a:rPr>
              <a:t>La petite fille a des bonbons dans sa poche.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200" dirty="0">
                <a:sym typeface="Wingdings" panose="05000000000000000000" pitchFamily="2" charset="2"/>
              </a:rPr>
              <a:t>Le chien a attrapé la balle.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200" dirty="0">
                <a:sym typeface="Wingdings" panose="05000000000000000000" pitchFamily="2" charset="2"/>
              </a:rPr>
              <a:t>Il n’a pas sa trousse.  </a:t>
            </a:r>
          </a:p>
          <a:p>
            <a:pPr marL="0" indent="0" algn="ctr">
              <a:buNone/>
            </a:pPr>
            <a:endParaRPr lang="fr-FR" sz="32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F91993-4AC0-4734-8448-6581872A5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35220E-876C-4812-AF5D-277C778BA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339DC39-18AB-4206-A45E-4674EEA88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892" y="1188886"/>
            <a:ext cx="9974578" cy="4985072"/>
          </a:xfrm>
          <a:ln w="57150">
            <a:solidFill>
              <a:srgbClr val="0070C0"/>
            </a:solidFill>
          </a:ln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3200" dirty="0">
                <a:solidFill>
                  <a:schemeClr val="accent2">
                    <a:lumMod val="75000"/>
                  </a:schemeClr>
                </a:solidFill>
              </a:rPr>
              <a:t>Elle </a:t>
            </a:r>
            <a:r>
              <a:rPr lang="fr-FR" sz="3200" b="1" dirty="0">
                <a:solidFill>
                  <a:srgbClr val="FF0000"/>
                </a:solidFill>
              </a:rPr>
              <a:t>a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mangé</a:t>
            </a:r>
            <a:r>
              <a:rPr lang="fr-FR" sz="3200" dirty="0"/>
              <a:t>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2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Papa</a:t>
            </a:r>
            <a:r>
              <a:rPr lang="fr-FR" sz="3200" dirty="0">
                <a:sym typeface="Wingdings" panose="05000000000000000000" pitchFamily="2" charset="2"/>
              </a:rPr>
              <a:t> </a:t>
            </a:r>
            <a:r>
              <a:rPr lang="fr-FR" sz="3200" b="1" dirty="0">
                <a:solidFill>
                  <a:srgbClr val="FF0000"/>
                </a:solidFill>
                <a:sym typeface="Wingdings" panose="05000000000000000000" pitchFamily="2" charset="2"/>
              </a:rPr>
              <a:t>a</a:t>
            </a:r>
            <a:r>
              <a:rPr lang="fr-FR" sz="3200" dirty="0">
                <a:sym typeface="Wingdings" panose="05000000000000000000" pitchFamily="2" charset="2"/>
              </a:rPr>
              <a:t> une nouvelle voiture ?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200" dirty="0">
                <a:solidFill>
                  <a:srgbClr val="00B050"/>
                </a:solidFill>
                <a:sym typeface="Wingdings" panose="05000000000000000000" pitchFamily="2" charset="2"/>
              </a:rPr>
              <a:t>Il</a:t>
            </a:r>
            <a:r>
              <a:rPr lang="fr-FR" sz="3200" dirty="0">
                <a:sym typeface="Wingdings" panose="05000000000000000000" pitchFamily="2" charset="2"/>
              </a:rPr>
              <a:t> y </a:t>
            </a:r>
            <a:r>
              <a:rPr lang="fr-FR" sz="3200" b="1" dirty="0">
                <a:solidFill>
                  <a:srgbClr val="FF0000"/>
                </a:solidFill>
                <a:sym typeface="Wingdings" panose="05000000000000000000" pitchFamily="2" charset="2"/>
              </a:rPr>
              <a:t>a</a:t>
            </a:r>
            <a:r>
              <a:rPr lang="fr-FR" sz="3200" dirty="0">
                <a:sym typeface="Wingdings" panose="05000000000000000000" pitchFamily="2" charset="2"/>
              </a:rPr>
              <a:t> deux oiseaux dans l’arbre.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2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La petite fille</a:t>
            </a:r>
            <a:r>
              <a:rPr lang="fr-FR" sz="3200" dirty="0">
                <a:sym typeface="Wingdings" panose="05000000000000000000" pitchFamily="2" charset="2"/>
              </a:rPr>
              <a:t> </a:t>
            </a:r>
            <a:r>
              <a:rPr lang="fr-FR" sz="3200" b="1" dirty="0">
                <a:solidFill>
                  <a:srgbClr val="FF0000"/>
                </a:solidFill>
                <a:sym typeface="Wingdings" panose="05000000000000000000" pitchFamily="2" charset="2"/>
              </a:rPr>
              <a:t>a</a:t>
            </a:r>
            <a:r>
              <a:rPr lang="fr-FR" sz="3200" dirty="0">
                <a:sym typeface="Wingdings" panose="05000000000000000000" pitchFamily="2" charset="2"/>
              </a:rPr>
              <a:t> des bonbons dans sa poche.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2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Le chien </a:t>
            </a:r>
            <a:r>
              <a:rPr lang="fr-FR" sz="3200" b="1" dirty="0">
                <a:solidFill>
                  <a:srgbClr val="FF0000"/>
                </a:solidFill>
                <a:sym typeface="Wingdings" panose="05000000000000000000" pitchFamily="2" charset="2"/>
              </a:rPr>
              <a:t>a</a:t>
            </a:r>
            <a:r>
              <a:rPr lang="fr-FR" sz="3200" dirty="0">
                <a:sym typeface="Wingdings" panose="05000000000000000000" pitchFamily="2" charset="2"/>
              </a:rPr>
              <a:t> </a:t>
            </a:r>
            <a:r>
              <a:rPr lang="fr-FR" sz="3200" dirty="0">
                <a:solidFill>
                  <a:srgbClr val="00B0F0"/>
                </a:solidFill>
                <a:sym typeface="Wingdings" panose="05000000000000000000" pitchFamily="2" charset="2"/>
              </a:rPr>
              <a:t>attrapé</a:t>
            </a:r>
            <a:r>
              <a:rPr lang="fr-FR" sz="3200" dirty="0">
                <a:sym typeface="Wingdings" panose="05000000000000000000" pitchFamily="2" charset="2"/>
              </a:rPr>
              <a:t> la balle.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200" dirty="0">
                <a:solidFill>
                  <a:srgbClr val="00B050"/>
                </a:solidFill>
                <a:sym typeface="Wingdings" panose="05000000000000000000" pitchFamily="2" charset="2"/>
              </a:rPr>
              <a:t>Il</a:t>
            </a:r>
            <a:r>
              <a:rPr lang="fr-FR" sz="3200" dirty="0">
                <a:sym typeface="Wingdings" panose="05000000000000000000" pitchFamily="2" charset="2"/>
              </a:rPr>
              <a:t> n’</a:t>
            </a:r>
            <a:r>
              <a:rPr lang="fr-FR" sz="3200" b="1" dirty="0">
                <a:solidFill>
                  <a:srgbClr val="FF0000"/>
                </a:solidFill>
                <a:sym typeface="Wingdings" panose="05000000000000000000" pitchFamily="2" charset="2"/>
              </a:rPr>
              <a:t>a</a:t>
            </a:r>
            <a:r>
              <a:rPr lang="fr-FR" sz="3200" dirty="0">
                <a:sym typeface="Wingdings" panose="05000000000000000000" pitchFamily="2" charset="2"/>
              </a:rPr>
              <a:t> pas sa trousse.  </a:t>
            </a:r>
          </a:p>
          <a:p>
            <a:pPr marL="0" indent="0" algn="ctr">
              <a:buNone/>
            </a:pPr>
            <a:endParaRPr lang="fr-FR" sz="32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434A6403-A567-4AB5-A8FF-B65D78024F03}"/>
              </a:ext>
            </a:extLst>
          </p:cNvPr>
          <p:cNvGrpSpPr/>
          <p:nvPr/>
        </p:nvGrpSpPr>
        <p:grpSpPr>
          <a:xfrm>
            <a:off x="5131436" y="2529073"/>
            <a:ext cx="1929127" cy="1799853"/>
            <a:chOff x="3099436" y="1809406"/>
            <a:chExt cx="1929127" cy="1799853"/>
          </a:xfrm>
        </p:grpSpPr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D21180AC-344A-4C3C-B62D-E721B344D5F2}"/>
                </a:ext>
              </a:extLst>
            </p:cNvPr>
            <p:cNvSpPr/>
            <p:nvPr/>
          </p:nvSpPr>
          <p:spPr>
            <a:xfrm>
              <a:off x="3099436" y="1809406"/>
              <a:ext cx="1929127" cy="1799853"/>
            </a:xfrm>
            <a:prstGeom prst="ellipse">
              <a:avLst/>
            </a:prstGeom>
            <a:solidFill>
              <a:schemeClr val="bg2">
                <a:lumMod val="10000"/>
                <a:alpha val="5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3" name="Ellipse 4">
              <a:extLst>
                <a:ext uri="{FF2B5EF4-FFF2-40B4-BE49-F238E27FC236}">
                  <a16:creationId xmlns:a16="http://schemas.microsoft.com/office/drawing/2014/main" id="{2502DB9F-8102-4B54-8861-182544076806}"/>
                </a:ext>
              </a:extLst>
            </p:cNvPr>
            <p:cNvSpPr txBox="1"/>
            <p:nvPr/>
          </p:nvSpPr>
          <p:spPr>
            <a:xfrm>
              <a:off x="3381950" y="2072988"/>
              <a:ext cx="1364099" cy="12726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01600" tIns="101600" rIns="101600" bIns="101600" numCol="1" spcCol="1270" anchor="ctr" anchorCtr="0">
              <a:noAutofit/>
            </a:bodyPr>
            <a:lstStyle/>
            <a:p>
              <a:pPr marL="0" lvl="0" indent="0" algn="ctr" defTabSz="3556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8000" kern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98E9610A-7034-4850-B2DF-C3B089798D99}"/>
              </a:ext>
            </a:extLst>
          </p:cNvPr>
          <p:cNvGrpSpPr/>
          <p:nvPr/>
        </p:nvGrpSpPr>
        <p:grpSpPr>
          <a:xfrm>
            <a:off x="4049208" y="367872"/>
            <a:ext cx="4093582" cy="2207496"/>
            <a:chOff x="2017208" y="-351795"/>
            <a:chExt cx="4093582" cy="2207496"/>
          </a:xfrm>
        </p:grpSpPr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CB2C3785-E6F8-45FB-A662-A11FA22FF3AA}"/>
                </a:ext>
              </a:extLst>
            </p:cNvPr>
            <p:cNvSpPr/>
            <p:nvPr/>
          </p:nvSpPr>
          <p:spPr>
            <a:xfrm>
              <a:off x="2017208" y="-351795"/>
              <a:ext cx="4093582" cy="2207496"/>
            </a:xfrm>
            <a:prstGeom prst="ellipse">
              <a:avLst/>
            </a:prstGeom>
            <a:solidFill>
              <a:srgbClr val="C1DFAF">
                <a:alpha val="49804"/>
              </a:srgb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1" name="Ellipse 6">
              <a:extLst>
                <a:ext uri="{FF2B5EF4-FFF2-40B4-BE49-F238E27FC236}">
                  <a16:creationId xmlns:a16="http://schemas.microsoft.com/office/drawing/2014/main" id="{17CCA33D-E548-4B27-AD10-FE782211FD91}"/>
                </a:ext>
              </a:extLst>
            </p:cNvPr>
            <p:cNvSpPr txBox="1"/>
            <p:nvPr/>
          </p:nvSpPr>
          <p:spPr>
            <a:xfrm>
              <a:off x="2616699" y="-28515"/>
              <a:ext cx="2894600" cy="15609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27940" tIns="27940" rIns="27940" bIns="2794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200" kern="1200" dirty="0"/>
                <a:t>Après un pronom</a:t>
              </a:r>
            </a:p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200" kern="1200" dirty="0"/>
                <a:t>Après un sujet</a:t>
              </a:r>
            </a:p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200" kern="1200" dirty="0"/>
                <a:t>Avant un participe passé</a:t>
              </a: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FB3628C6-299F-47AE-8597-7EFE40CE3122}"/>
              </a:ext>
            </a:extLst>
          </p:cNvPr>
          <p:cNvGrpSpPr/>
          <p:nvPr/>
        </p:nvGrpSpPr>
        <p:grpSpPr>
          <a:xfrm>
            <a:off x="6789136" y="2325252"/>
            <a:ext cx="2528487" cy="2207496"/>
            <a:chOff x="4757136" y="1605585"/>
            <a:chExt cx="2528487" cy="2207496"/>
          </a:xfrm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147C64D-DDFB-4A5B-97DB-45CD12E7D431}"/>
                </a:ext>
              </a:extLst>
            </p:cNvPr>
            <p:cNvSpPr/>
            <p:nvPr/>
          </p:nvSpPr>
          <p:spPr>
            <a:xfrm>
              <a:off x="4757136" y="1605585"/>
              <a:ext cx="2528487" cy="2207496"/>
            </a:xfrm>
            <a:prstGeom prst="ellipse">
              <a:avLst/>
            </a:prstGeom>
            <a:solidFill>
              <a:srgbClr val="C6D4EC">
                <a:alpha val="49804"/>
              </a:srgb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9" name="Ellipse 8">
              <a:extLst>
                <a:ext uri="{FF2B5EF4-FFF2-40B4-BE49-F238E27FC236}">
                  <a16:creationId xmlns:a16="http://schemas.microsoft.com/office/drawing/2014/main" id="{A54ED380-A155-4A3B-B408-C7EDC1DBC1DF}"/>
                </a:ext>
              </a:extLst>
            </p:cNvPr>
            <p:cNvSpPr txBox="1"/>
            <p:nvPr/>
          </p:nvSpPr>
          <p:spPr>
            <a:xfrm>
              <a:off x="5127424" y="1928865"/>
              <a:ext cx="1787911" cy="15609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35560" tIns="35560" rIns="35560" bIns="3556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800" b="1" kern="1200" dirty="0"/>
                <a:t>Sens :</a:t>
              </a:r>
            </a:p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800" kern="1200" dirty="0"/>
                <a:t>posséder, appartenir</a:t>
              </a:r>
              <a:endParaRPr lang="fr-FR" sz="1900" kern="1200" dirty="0"/>
            </a:p>
          </p:txBody>
        </p:sp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93604765-C4B2-419C-AEC4-C6F6D027D530}"/>
              </a:ext>
            </a:extLst>
          </p:cNvPr>
          <p:cNvGrpSpPr/>
          <p:nvPr/>
        </p:nvGrpSpPr>
        <p:grpSpPr>
          <a:xfrm>
            <a:off x="4831756" y="4282632"/>
            <a:ext cx="2528487" cy="2207496"/>
            <a:chOff x="2799756" y="3562965"/>
            <a:chExt cx="2528487" cy="2207496"/>
          </a:xfrm>
        </p:grpSpPr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7FAEBD9-41CB-4B4F-8975-872AF5A41972}"/>
                </a:ext>
              </a:extLst>
            </p:cNvPr>
            <p:cNvSpPr/>
            <p:nvPr/>
          </p:nvSpPr>
          <p:spPr>
            <a:xfrm>
              <a:off x="2799756" y="3562965"/>
              <a:ext cx="2528487" cy="2207496"/>
            </a:xfrm>
            <a:prstGeom prst="ellipse">
              <a:avLst/>
            </a:prstGeom>
            <a:solidFill>
              <a:srgbClr val="F8D3BA">
                <a:alpha val="49804"/>
              </a:srgb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7" name="Ellipse 10">
              <a:extLst>
                <a:ext uri="{FF2B5EF4-FFF2-40B4-BE49-F238E27FC236}">
                  <a16:creationId xmlns:a16="http://schemas.microsoft.com/office/drawing/2014/main" id="{F65D0686-AE1A-41B2-BCD1-7F2B5666A09F}"/>
                </a:ext>
              </a:extLst>
            </p:cNvPr>
            <p:cNvSpPr txBox="1"/>
            <p:nvPr/>
          </p:nvSpPr>
          <p:spPr>
            <a:xfrm>
              <a:off x="3170044" y="3886245"/>
              <a:ext cx="1787911" cy="15609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kern="1200" dirty="0"/>
                <a:t>Souvent avec « il, on, elle »</a:t>
              </a: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4084E8AD-5ACE-4019-A761-018B2B4C03E7}"/>
              </a:ext>
            </a:extLst>
          </p:cNvPr>
          <p:cNvGrpSpPr/>
          <p:nvPr/>
        </p:nvGrpSpPr>
        <p:grpSpPr>
          <a:xfrm>
            <a:off x="2874376" y="2325252"/>
            <a:ext cx="2528487" cy="2207496"/>
            <a:chOff x="842376" y="1605585"/>
            <a:chExt cx="2528487" cy="2207496"/>
          </a:xfrm>
        </p:grpSpPr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E5D88B80-0BF3-442C-81F7-3A281B86D920}"/>
                </a:ext>
              </a:extLst>
            </p:cNvPr>
            <p:cNvSpPr/>
            <p:nvPr/>
          </p:nvSpPr>
          <p:spPr>
            <a:xfrm>
              <a:off x="842376" y="1605585"/>
              <a:ext cx="2528487" cy="2207496"/>
            </a:xfrm>
            <a:prstGeom prst="ellipse">
              <a:avLst/>
            </a:prstGeom>
            <a:solidFill>
              <a:srgbClr val="FFE9AB">
                <a:alpha val="49804"/>
              </a:srgb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5" name="Ellipse 12">
              <a:extLst>
                <a:ext uri="{FF2B5EF4-FFF2-40B4-BE49-F238E27FC236}">
                  <a16:creationId xmlns:a16="http://schemas.microsoft.com/office/drawing/2014/main" id="{1B03EA99-FE10-40B4-9451-56D2D578A4F5}"/>
                </a:ext>
              </a:extLst>
            </p:cNvPr>
            <p:cNvSpPr txBox="1"/>
            <p:nvPr/>
          </p:nvSpPr>
          <p:spPr>
            <a:xfrm>
              <a:off x="1212664" y="1928865"/>
              <a:ext cx="1787911" cy="15609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35560" tIns="35560" rIns="35560" bIns="3556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800" b="1" kern="1200" dirty="0"/>
                <a:t>Nature:</a:t>
              </a:r>
            </a:p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200" b="1" kern="1200" dirty="0"/>
                <a:t>VERBE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3EAFB64D-A52F-4911-AD8A-3366982C558F}"/>
              </a:ext>
            </a:extLst>
          </p:cNvPr>
          <p:cNvSpPr txBox="1">
            <a:spLocks/>
          </p:cNvSpPr>
          <p:nvPr/>
        </p:nvSpPr>
        <p:spPr>
          <a:xfrm>
            <a:off x="677333" y="1387511"/>
            <a:ext cx="10515600" cy="44426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Il y a …………...</a:t>
            </a: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Elle a………………</a:t>
            </a: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La petite fille n’a pas….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154</Words>
  <Application>Microsoft Office PowerPoint</Application>
  <PresentationFormat>Grand écran</PresentationFormat>
  <Paragraphs>37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2021-08-22T06:35:44Z</dcterms:modified>
</cp:coreProperties>
</file>